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4DE0-4278-4B6A-83B6-E5F7C2613241}" type="datetimeFigureOut">
              <a:rPr lang="es-CO" smtClean="0"/>
              <a:t>17/02/2025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9327-85D6-4C3F-915B-5DDE8A3771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4407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4DE0-4278-4B6A-83B6-E5F7C2613241}" type="datetimeFigureOut">
              <a:rPr lang="es-CO" smtClean="0"/>
              <a:t>17/02/2025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9327-85D6-4C3F-915B-5DDE8A3771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8775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4DE0-4278-4B6A-83B6-E5F7C2613241}" type="datetimeFigureOut">
              <a:rPr lang="es-CO" smtClean="0"/>
              <a:t>17/02/2025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9327-85D6-4C3F-915B-5DDE8A3771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4024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4DE0-4278-4B6A-83B6-E5F7C2613241}" type="datetimeFigureOut">
              <a:rPr lang="es-CO" smtClean="0"/>
              <a:t>17/02/2025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9327-85D6-4C3F-915B-5DDE8A3771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82838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4DE0-4278-4B6A-83B6-E5F7C2613241}" type="datetimeFigureOut">
              <a:rPr lang="es-CO" smtClean="0"/>
              <a:t>17/02/2025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9327-85D6-4C3F-915B-5DDE8A3771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16210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4DE0-4278-4B6A-83B6-E5F7C2613241}" type="datetimeFigureOut">
              <a:rPr lang="es-CO" smtClean="0"/>
              <a:t>17/02/2025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9327-85D6-4C3F-915B-5DDE8A3771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9462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4DE0-4278-4B6A-83B6-E5F7C2613241}" type="datetimeFigureOut">
              <a:rPr lang="es-CO" smtClean="0"/>
              <a:t>17/02/2025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9327-85D6-4C3F-915B-5DDE8A3771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1243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4DE0-4278-4B6A-83B6-E5F7C2613241}" type="datetimeFigureOut">
              <a:rPr lang="es-CO" smtClean="0"/>
              <a:t>17/02/2025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9327-85D6-4C3F-915B-5DDE8A3771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49884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4DE0-4278-4B6A-83B6-E5F7C2613241}" type="datetimeFigureOut">
              <a:rPr lang="es-CO" smtClean="0"/>
              <a:t>17/02/2025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9327-85D6-4C3F-915B-5DDE8A3771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14980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4DE0-4278-4B6A-83B6-E5F7C2613241}" type="datetimeFigureOut">
              <a:rPr lang="es-CO" smtClean="0"/>
              <a:t>17/02/2025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9327-85D6-4C3F-915B-5DDE8A3771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7201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4DE0-4278-4B6A-83B6-E5F7C2613241}" type="datetimeFigureOut">
              <a:rPr lang="es-CO" smtClean="0"/>
              <a:t>17/02/2025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9327-85D6-4C3F-915B-5DDE8A3771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0463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84DE0-4278-4B6A-83B6-E5F7C2613241}" type="datetimeFigureOut">
              <a:rPr lang="es-CO" smtClean="0"/>
              <a:t>17/02/2025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29327-85D6-4C3F-915B-5DDE8A3771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12483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5073" y="567893"/>
            <a:ext cx="7588827" cy="6030334"/>
          </a:xfrm>
        </p:spPr>
        <p:txBody>
          <a:bodyPr>
            <a:normAutofit lnSpcReduction="10000"/>
          </a:bodyPr>
          <a:lstStyle/>
          <a:p>
            <a:pPr marL="742950" indent="-742950" algn="l">
              <a:buAutoNum type="arabicPeriod"/>
            </a:pPr>
            <a:r>
              <a:rPr lang="es-MX" sz="3600" b="1" dirty="0" smtClean="0"/>
              <a:t>Edad de Piedra (2,5 millones de años </a:t>
            </a:r>
            <a:r>
              <a:rPr lang="es-MX" sz="3600" b="1" dirty="0" err="1" smtClean="0"/>
              <a:t>aC</a:t>
            </a:r>
            <a:r>
              <a:rPr lang="es-MX" sz="3600" b="1" dirty="0" smtClean="0"/>
              <a:t> - 3000 </a:t>
            </a:r>
            <a:r>
              <a:rPr lang="es-MX" sz="3600" b="1" dirty="0" err="1" smtClean="0"/>
              <a:t>aC</a:t>
            </a:r>
            <a:r>
              <a:rPr lang="es-MX" sz="3600" b="1" dirty="0" smtClean="0"/>
              <a:t>)</a:t>
            </a:r>
          </a:p>
          <a:p>
            <a:pPr algn="l"/>
            <a:endParaRPr lang="es-MX" sz="3600" b="1" dirty="0" smtClean="0"/>
          </a:p>
          <a:p>
            <a:pPr algn="l"/>
            <a:r>
              <a:rPr lang="es-MX" sz="3600" b="1" dirty="0" smtClean="0"/>
              <a:t>Inventos:</a:t>
            </a:r>
            <a:r>
              <a:rPr lang="es-MX" sz="3600" dirty="0" smtClean="0"/>
              <a:t> Herramientas de piedra, fuego, lanzas, arcos y flechas. </a:t>
            </a:r>
            <a:br>
              <a:rPr lang="es-MX" sz="3600" dirty="0" smtClean="0"/>
            </a:br>
            <a:r>
              <a:rPr lang="es-MX" sz="3600" b="1" dirty="0" smtClean="0"/>
              <a:t>Comparación:</a:t>
            </a:r>
            <a:r>
              <a:rPr lang="es-MX" sz="3600" dirty="0" smtClean="0"/>
              <a:t> La tecnología era rudimentaria y enfocada en la supervivencia. </a:t>
            </a:r>
            <a:br>
              <a:rPr lang="es-MX" sz="3600" dirty="0" smtClean="0"/>
            </a:br>
            <a:r>
              <a:rPr lang="es-MX" sz="3600" b="1" dirty="0" smtClean="0"/>
              <a:t>Impacto:</a:t>
            </a:r>
            <a:r>
              <a:rPr lang="es-MX" sz="3600" dirty="0" smtClean="0"/>
              <a:t> Facilitó la caza, la defensa y la preparación de alimentos, además de permitir la expansión a diferentes hábitats.</a:t>
            </a:r>
          </a:p>
          <a:p>
            <a:pPr algn="l"/>
            <a:endParaRPr lang="es-CO" sz="36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219" y="238991"/>
            <a:ext cx="3501736" cy="350173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337" y="3740727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204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5073" y="567893"/>
            <a:ext cx="7588827" cy="6030334"/>
          </a:xfrm>
        </p:spPr>
        <p:txBody>
          <a:bodyPr>
            <a:normAutofit lnSpcReduction="10000"/>
          </a:bodyPr>
          <a:lstStyle/>
          <a:p>
            <a:pPr algn="l"/>
            <a:r>
              <a:rPr lang="es-MX" sz="3600" b="1" dirty="0" smtClean="0"/>
              <a:t>2. Edad de los Metales (3000 </a:t>
            </a:r>
            <a:r>
              <a:rPr lang="es-MX" sz="3600" b="1" dirty="0" err="1" smtClean="0"/>
              <a:t>aC</a:t>
            </a:r>
            <a:r>
              <a:rPr lang="es-MX" sz="3600" b="1" dirty="0" smtClean="0"/>
              <a:t> - 500 </a:t>
            </a:r>
            <a:r>
              <a:rPr lang="es-MX" sz="3600" b="1" dirty="0" err="1" smtClean="0"/>
              <a:t>dC</a:t>
            </a:r>
            <a:r>
              <a:rPr lang="es-MX" sz="3600" b="1" dirty="0" smtClean="0"/>
              <a:t>)</a:t>
            </a:r>
          </a:p>
          <a:p>
            <a:pPr algn="l"/>
            <a:r>
              <a:rPr lang="es-MX" sz="3600" b="1" dirty="0" smtClean="0"/>
              <a:t>Inventos:</a:t>
            </a:r>
            <a:r>
              <a:rPr lang="es-MX" sz="3600" dirty="0" smtClean="0"/>
              <a:t> Rueda, fundición de metales, barcos a vela, escritura (como la cuneiforme). </a:t>
            </a:r>
            <a:br>
              <a:rPr lang="es-MX" sz="3600" dirty="0" smtClean="0"/>
            </a:br>
            <a:r>
              <a:rPr lang="es-MX" sz="3600" b="1" dirty="0" smtClean="0"/>
              <a:t>Comparación:</a:t>
            </a:r>
            <a:r>
              <a:rPr lang="es-MX" sz="3600" dirty="0" smtClean="0"/>
              <a:t> Se comenzó a trabajar con metales como cobre, bronce y hierro, lo que permitió herramientas más duraderas. </a:t>
            </a:r>
            <a:br>
              <a:rPr lang="es-MX" sz="3600" dirty="0" smtClean="0"/>
            </a:br>
            <a:r>
              <a:rPr lang="es-MX" sz="3600" b="1" dirty="0" smtClean="0"/>
              <a:t>Impacto:</a:t>
            </a:r>
            <a:r>
              <a:rPr lang="es-MX" sz="3600" dirty="0" smtClean="0"/>
              <a:t> Potenciación la agricultura, el comercio y la creación de civilizaciones organizadas como Egipto y Mesopotamia.</a:t>
            </a:r>
          </a:p>
          <a:p>
            <a:pPr algn="l"/>
            <a:endParaRPr lang="es-CO" sz="36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173" y="173180"/>
            <a:ext cx="4000499" cy="400049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091" y="3965863"/>
            <a:ext cx="2632364" cy="263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5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5073" y="567893"/>
            <a:ext cx="6258791" cy="6030334"/>
          </a:xfrm>
        </p:spPr>
        <p:txBody>
          <a:bodyPr>
            <a:normAutofit/>
          </a:bodyPr>
          <a:lstStyle/>
          <a:p>
            <a:pPr algn="l"/>
            <a:r>
              <a:rPr lang="es-MX" sz="3600" b="1" dirty="0" smtClean="0"/>
              <a:t>3. Edad Antigua (500 </a:t>
            </a:r>
            <a:r>
              <a:rPr lang="es-MX" sz="3600" b="1" dirty="0" err="1" smtClean="0"/>
              <a:t>aC</a:t>
            </a:r>
            <a:r>
              <a:rPr lang="es-MX" sz="3600" b="1" dirty="0" smtClean="0"/>
              <a:t> - 476 </a:t>
            </a:r>
            <a:r>
              <a:rPr lang="es-MX" sz="3600" b="1" dirty="0" err="1" smtClean="0"/>
              <a:t>dC</a:t>
            </a:r>
            <a:r>
              <a:rPr lang="es-MX" sz="3600" b="1" dirty="0" smtClean="0"/>
              <a:t>)</a:t>
            </a:r>
          </a:p>
          <a:p>
            <a:pPr algn="l"/>
            <a:r>
              <a:rPr lang="es-MX" sz="3600" b="1" dirty="0" smtClean="0"/>
              <a:t>Inventos:</a:t>
            </a:r>
            <a:r>
              <a:rPr lang="es-MX" sz="3600" dirty="0" smtClean="0"/>
              <a:t> Acueductos romanos, arado de hierro, relojes de agua, catapultas. </a:t>
            </a:r>
            <a:br>
              <a:rPr lang="es-MX" sz="3600" dirty="0" smtClean="0"/>
            </a:br>
            <a:r>
              <a:rPr lang="es-MX" sz="3600" b="1" dirty="0" smtClean="0"/>
              <a:t>Comparación:</a:t>
            </a:r>
            <a:r>
              <a:rPr lang="es-MX" sz="3600" dirty="0" smtClean="0"/>
              <a:t> Mayor uso de la ingeniería y la tecnología militar. </a:t>
            </a:r>
            <a:br>
              <a:rPr lang="es-MX" sz="3600" dirty="0" smtClean="0"/>
            </a:br>
            <a:r>
              <a:rPr lang="es-MX" sz="3600" b="1" dirty="0" smtClean="0"/>
              <a:t>Impacto:</a:t>
            </a:r>
            <a:r>
              <a:rPr lang="es-MX" sz="3600" dirty="0" smtClean="0"/>
              <a:t> La ingeniería permitió el desarrollo de ciudades avanzadas y la mejora del transporte y la agricultura.</a:t>
            </a:r>
          </a:p>
          <a:p>
            <a:pPr algn="l"/>
            <a:endParaRPr lang="es-CO" sz="36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865" y="3945082"/>
            <a:ext cx="5067298" cy="291291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827" y="167914"/>
            <a:ext cx="4111335" cy="4111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97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5073" y="567893"/>
            <a:ext cx="6258791" cy="6030334"/>
          </a:xfrm>
        </p:spPr>
        <p:txBody>
          <a:bodyPr>
            <a:normAutofit lnSpcReduction="10000"/>
          </a:bodyPr>
          <a:lstStyle/>
          <a:p>
            <a:r>
              <a:rPr lang="es-MX" sz="3600" b="1" dirty="0" smtClean="0"/>
              <a:t>4. Edad Media (476 </a:t>
            </a:r>
            <a:r>
              <a:rPr lang="es-MX" sz="3600" b="1" dirty="0" err="1" smtClean="0"/>
              <a:t>dC</a:t>
            </a:r>
            <a:r>
              <a:rPr lang="es-MX" sz="3600" b="1" dirty="0" smtClean="0"/>
              <a:t> - 1453 </a:t>
            </a:r>
            <a:r>
              <a:rPr lang="es-MX" sz="3600" b="1" dirty="0" err="1" smtClean="0"/>
              <a:t>dC</a:t>
            </a:r>
            <a:r>
              <a:rPr lang="es-MX" sz="3600" b="1" dirty="0" smtClean="0"/>
              <a:t>)</a:t>
            </a:r>
          </a:p>
          <a:p>
            <a:r>
              <a:rPr lang="es-MX" sz="3600" b="1" dirty="0" smtClean="0"/>
              <a:t>Inventos:</a:t>
            </a:r>
            <a:r>
              <a:rPr lang="es-MX" sz="3600" dirty="0" smtClean="0"/>
              <a:t> Molino de viento, brújula, pólvora, imprenta de Gutenberg. </a:t>
            </a:r>
            <a:br>
              <a:rPr lang="es-MX" sz="3600" dirty="0" smtClean="0"/>
            </a:br>
            <a:r>
              <a:rPr lang="es-MX" sz="3600" b="1" dirty="0" smtClean="0"/>
              <a:t>Comparación:</a:t>
            </a:r>
            <a:r>
              <a:rPr lang="es-MX" sz="3600" dirty="0" smtClean="0"/>
              <a:t> Se mejoraron las tecnologías de navegación y comunicación. </a:t>
            </a:r>
            <a:br>
              <a:rPr lang="es-MX" sz="3600" dirty="0" smtClean="0"/>
            </a:br>
            <a:r>
              <a:rPr lang="es-MX" sz="3600" b="1" dirty="0" smtClean="0"/>
              <a:t>Impacto:</a:t>
            </a:r>
            <a:r>
              <a:rPr lang="es-MX" sz="3600" dirty="0" smtClean="0"/>
              <a:t> La brújula impulsó el comercio marítimo, y la impresión revolucionó la educación y la difusión del conocimiento.</a:t>
            </a:r>
          </a:p>
          <a:p>
            <a:pPr algn="l"/>
            <a:endParaRPr lang="es-CO" sz="36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218" y="1333501"/>
            <a:ext cx="5264726" cy="526472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663" y="72736"/>
            <a:ext cx="3259281" cy="325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218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5073" y="567893"/>
            <a:ext cx="5853545" cy="6030334"/>
          </a:xfrm>
        </p:spPr>
        <p:txBody>
          <a:bodyPr>
            <a:normAutofit lnSpcReduction="10000"/>
          </a:bodyPr>
          <a:lstStyle/>
          <a:p>
            <a:pPr algn="l"/>
            <a:r>
              <a:rPr lang="es-MX" sz="3600" b="1" dirty="0" smtClean="0"/>
              <a:t>Edad Moderna (1453 - 1789)</a:t>
            </a:r>
          </a:p>
          <a:p>
            <a:pPr algn="l"/>
            <a:r>
              <a:rPr lang="es-MX" sz="3600" b="1" dirty="0" smtClean="0"/>
              <a:t>Inventos:</a:t>
            </a:r>
            <a:r>
              <a:rPr lang="es-MX" sz="3600" dirty="0" smtClean="0"/>
              <a:t> Telescopio, microscopio, máquina de vapor. </a:t>
            </a:r>
            <a:br>
              <a:rPr lang="es-MX" sz="3600" dirty="0" smtClean="0"/>
            </a:br>
            <a:r>
              <a:rPr lang="es-MX" sz="3600" b="1" dirty="0" smtClean="0"/>
              <a:t>Comparación:</a:t>
            </a:r>
            <a:r>
              <a:rPr lang="es-MX" sz="3600" dirty="0" smtClean="0"/>
              <a:t> Se comenzó a aplicar el método científico al desarrollo tecnológico. </a:t>
            </a:r>
            <a:br>
              <a:rPr lang="es-MX" sz="3600" dirty="0" smtClean="0"/>
            </a:br>
            <a:r>
              <a:rPr lang="es-MX" sz="3600" b="1" dirty="0" smtClean="0"/>
              <a:t>Impacto:</a:t>
            </a:r>
            <a:r>
              <a:rPr lang="es-MX" sz="3600" dirty="0" smtClean="0"/>
              <a:t> El avance científico y la Revolución Industrial cambiaron la economía agrícola a una basada en la manufactura.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618" y="567893"/>
            <a:ext cx="5455226" cy="545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695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5073" y="567893"/>
            <a:ext cx="5853545" cy="6030334"/>
          </a:xfrm>
        </p:spPr>
        <p:txBody>
          <a:bodyPr>
            <a:normAutofit lnSpcReduction="10000"/>
          </a:bodyPr>
          <a:lstStyle/>
          <a:p>
            <a:r>
              <a:rPr lang="es-MX" sz="3600" b="1" dirty="0" smtClean="0"/>
              <a:t>6. Revolución Industrial (Siglo XVIII - XIX)</a:t>
            </a:r>
          </a:p>
          <a:p>
            <a:pPr algn="l"/>
            <a:r>
              <a:rPr lang="es-MX" sz="3600" b="1" dirty="0" smtClean="0"/>
              <a:t>Inventos:</a:t>
            </a:r>
            <a:r>
              <a:rPr lang="es-MX" sz="3600" dirty="0" smtClean="0"/>
              <a:t> Telégrafo, locomotora de vapor, motor de combustión interna. </a:t>
            </a:r>
            <a:br>
              <a:rPr lang="es-MX" sz="3600" dirty="0" smtClean="0"/>
            </a:br>
            <a:r>
              <a:rPr lang="es-MX" sz="3600" b="1" dirty="0" smtClean="0"/>
              <a:t>Comparación:</a:t>
            </a:r>
            <a:r>
              <a:rPr lang="es-MX" sz="3600" dirty="0" smtClean="0"/>
              <a:t> Tecnologías mecánicas masivas reemplazaron el trabajo manual. </a:t>
            </a:r>
            <a:br>
              <a:rPr lang="es-MX" sz="3600" dirty="0" smtClean="0"/>
            </a:br>
            <a:r>
              <a:rPr lang="es-MX" sz="3600" b="1" dirty="0" smtClean="0"/>
              <a:t>Impacto:</a:t>
            </a:r>
            <a:r>
              <a:rPr lang="es-MX" sz="3600" dirty="0" smtClean="0"/>
              <a:t> Aceleró la urbanización, la producción en masa y el transporte.</a:t>
            </a:r>
            <a:endParaRPr lang="es-MX" sz="36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622" y="0"/>
            <a:ext cx="46077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126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5073" y="567893"/>
            <a:ext cx="5853545" cy="6030334"/>
          </a:xfrm>
        </p:spPr>
        <p:txBody>
          <a:bodyPr>
            <a:normAutofit/>
          </a:bodyPr>
          <a:lstStyle/>
          <a:p>
            <a:r>
              <a:rPr lang="es-MX" sz="3600" b="1" dirty="0" smtClean="0"/>
              <a:t>7. Edad Contemporánea (Siglo XX)</a:t>
            </a:r>
          </a:p>
          <a:p>
            <a:pPr algn="l"/>
            <a:r>
              <a:rPr lang="es-MX" sz="3600" b="1" dirty="0" smtClean="0"/>
              <a:t>Inventos:</a:t>
            </a:r>
            <a:r>
              <a:rPr lang="es-MX" sz="3600" dirty="0" smtClean="0"/>
              <a:t> Automóvil, avión, televisión, energía nuclear. </a:t>
            </a:r>
            <a:br>
              <a:rPr lang="es-MX" sz="3600" dirty="0" smtClean="0"/>
            </a:br>
            <a:r>
              <a:rPr lang="es-MX" sz="3600" b="1" dirty="0" smtClean="0"/>
              <a:t>Comparación:</a:t>
            </a:r>
            <a:r>
              <a:rPr lang="es-MX" sz="3600" dirty="0" smtClean="0"/>
              <a:t> La electricidad y la automatización marcaron esta era. </a:t>
            </a:r>
            <a:br>
              <a:rPr lang="es-MX" sz="3600" dirty="0" smtClean="0"/>
            </a:br>
            <a:r>
              <a:rPr lang="es-MX" sz="3600" b="1" dirty="0" smtClean="0"/>
              <a:t>Impacto:</a:t>
            </a:r>
            <a:r>
              <a:rPr lang="es-MX" sz="3600" dirty="0" smtClean="0"/>
              <a:t> La sociedad experimentó un crecimiento económico y tecnológico sin precedentes.</a:t>
            </a:r>
            <a:endParaRPr lang="es-MX" sz="36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786" y="-93518"/>
            <a:ext cx="4607719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848"/>
          <a:stretch/>
        </p:blipFill>
        <p:spPr>
          <a:xfrm>
            <a:off x="7397785" y="-93518"/>
            <a:ext cx="4607719" cy="20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625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5073" y="567893"/>
            <a:ext cx="5853545" cy="6030334"/>
          </a:xfrm>
        </p:spPr>
        <p:txBody>
          <a:bodyPr>
            <a:normAutofit lnSpcReduction="10000"/>
          </a:bodyPr>
          <a:lstStyle/>
          <a:p>
            <a:r>
              <a:rPr lang="es-MX" sz="3600" b="1" dirty="0" smtClean="0"/>
              <a:t>8. Era Digital (Siglo XXI)</a:t>
            </a:r>
          </a:p>
          <a:p>
            <a:pPr algn="l"/>
            <a:r>
              <a:rPr lang="es-MX" sz="3600" b="1" dirty="0" smtClean="0"/>
              <a:t>Inventos:</a:t>
            </a:r>
            <a:r>
              <a:rPr lang="es-MX" sz="3600" dirty="0" smtClean="0"/>
              <a:t> Internet, inteligencia artificial, teléfonos inteligentes, energías renovables. </a:t>
            </a:r>
            <a:br>
              <a:rPr lang="es-MX" sz="3600" dirty="0" smtClean="0"/>
            </a:br>
            <a:r>
              <a:rPr lang="es-MX" sz="3600" b="1" dirty="0" smtClean="0"/>
              <a:t>Comparación:</a:t>
            </a:r>
            <a:r>
              <a:rPr lang="es-MX" sz="3600" dirty="0" smtClean="0"/>
              <a:t> Predominio de la tecnología de la información y comunicación. </a:t>
            </a:r>
            <a:br>
              <a:rPr lang="es-MX" sz="3600" dirty="0" smtClean="0"/>
            </a:br>
            <a:r>
              <a:rPr lang="es-MX" sz="3600" b="1" dirty="0" smtClean="0"/>
              <a:t>Impacto:</a:t>
            </a:r>
            <a:r>
              <a:rPr lang="es-MX" sz="3600" dirty="0" smtClean="0"/>
              <a:t> Transformación de la vida diaria, economía digital, globalización de la información.</a:t>
            </a:r>
            <a:endParaRPr lang="es-MX" sz="36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825" y="0"/>
            <a:ext cx="46077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6601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189</Words>
  <Application>Microsoft Office PowerPoint</Application>
  <PresentationFormat>Panorámica</PresentationFormat>
  <Paragraphs>17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Cuenta Microsoft</cp:lastModifiedBy>
  <cp:revision>3</cp:revision>
  <dcterms:created xsi:type="dcterms:W3CDTF">2025-02-18T01:55:37Z</dcterms:created>
  <dcterms:modified xsi:type="dcterms:W3CDTF">2025-02-18T02:15:40Z</dcterms:modified>
</cp:coreProperties>
</file>